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3" r:id="rId2"/>
    <p:sldId id="284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24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7" autoAdjust="0"/>
    <p:restoredTop sz="86385" autoAdjust="0"/>
  </p:normalViewPr>
  <p:slideViewPr>
    <p:cSldViewPr snapToGrid="0">
      <p:cViewPr varScale="1">
        <p:scale>
          <a:sx n="98" d="100"/>
          <a:sy n="98" d="100"/>
        </p:scale>
        <p:origin x="390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2B63-2096-49BD-BA8C-48A98D6D678E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275B-EC96-40A7-B5F8-34EBC9DC6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457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2B63-2096-49BD-BA8C-48A98D6D678E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275B-EC96-40A7-B5F8-34EBC9DC6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359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2B63-2096-49BD-BA8C-48A98D6D678E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275B-EC96-40A7-B5F8-34EBC9DC6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152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2B63-2096-49BD-BA8C-48A98D6D678E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275B-EC96-40A7-B5F8-34EBC9DC6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236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2B63-2096-49BD-BA8C-48A98D6D678E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275B-EC96-40A7-B5F8-34EBC9DC6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148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2B63-2096-49BD-BA8C-48A98D6D678E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275B-EC96-40A7-B5F8-34EBC9DC6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316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2B63-2096-49BD-BA8C-48A98D6D678E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275B-EC96-40A7-B5F8-34EBC9DC6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956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2B63-2096-49BD-BA8C-48A98D6D678E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275B-EC96-40A7-B5F8-34EBC9DC6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242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2B63-2096-49BD-BA8C-48A98D6D678E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275B-EC96-40A7-B5F8-34EBC9DC6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579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2B63-2096-49BD-BA8C-48A98D6D678E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275B-EC96-40A7-B5F8-34EBC9DC6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645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2B63-2096-49BD-BA8C-48A98D6D678E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275B-EC96-40A7-B5F8-34EBC9DC6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078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B2B63-2096-49BD-BA8C-48A98D6D678E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E275B-EC96-40A7-B5F8-34EBC9DC6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637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2CD7E8B-10A9-4AD4-B0A3-AC8919A5229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00279" y="188640"/>
            <a:ext cx="8764209" cy="790840"/>
          </a:xfrm>
          <a:prstGeom prst="round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PACT Offering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84D69D-5D1B-4E80-B70D-DBF601BC8AF1}"/>
              </a:ext>
            </a:extLst>
          </p:cNvPr>
          <p:cNvSpPr txBox="1"/>
          <p:nvPr/>
        </p:nvSpPr>
        <p:spPr>
          <a:xfrm>
            <a:off x="226426" y="3369839"/>
            <a:ext cx="7896244" cy="715089"/>
          </a:xfrm>
          <a:prstGeom prst="roundRect">
            <a:avLst/>
          </a:prstGeom>
          <a:solidFill>
            <a:srgbClr val="E62438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Would your patient benefit from a Proactive Full holistic Assessment, using the comprehensive geriatric assessment tool?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8E9C3BC-BD4E-4F5D-BF10-F0AC0E465E42}"/>
              </a:ext>
            </a:extLst>
          </p:cNvPr>
          <p:cNvSpPr/>
          <p:nvPr/>
        </p:nvSpPr>
        <p:spPr>
          <a:xfrm>
            <a:off x="1043097" y="1072403"/>
            <a:ext cx="7921391" cy="654579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Are you aware of a patient suffering from unexplained falls? Trouble manoeuvring around their home due to their mobility?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F34FCCB-70D3-47B3-9A8F-00BE7C44D2CA}"/>
              </a:ext>
            </a:extLst>
          </p:cNvPr>
          <p:cNvSpPr/>
          <p:nvPr/>
        </p:nvSpPr>
        <p:spPr>
          <a:xfrm>
            <a:off x="3214260" y="4372185"/>
            <a:ext cx="5729461" cy="91440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If so, refer to the 5 Lane Ends PACT Project via System1 or speak to our Care Coordinators Jo Sykes and Kelly Robson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PACT CARE COORDINATORS</a:t>
            </a:r>
          </a:p>
        </p:txBody>
      </p:sp>
      <p:grpSp>
        <p:nvGrpSpPr>
          <p:cNvPr id="2" name="Group 1" descr="An older person using a walker">
            <a:extLst>
              <a:ext uri="{FF2B5EF4-FFF2-40B4-BE49-F238E27FC236}">
                <a16:creationId xmlns:a16="http://schemas.microsoft.com/office/drawing/2014/main" id="{03606EC5-6EEF-4E1B-89E2-957539232D94}"/>
              </a:ext>
            </a:extLst>
          </p:cNvPr>
          <p:cNvGrpSpPr/>
          <p:nvPr/>
        </p:nvGrpSpPr>
        <p:grpSpPr>
          <a:xfrm>
            <a:off x="179512" y="1035544"/>
            <a:ext cx="720000" cy="720000"/>
            <a:chOff x="200278" y="1044233"/>
            <a:chExt cx="720000" cy="7200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E0BE232-5378-44A4-A951-A65E2698D8C3}"/>
                </a:ext>
              </a:extLst>
            </p:cNvPr>
            <p:cNvSpPr/>
            <p:nvPr/>
          </p:nvSpPr>
          <p:spPr>
            <a:xfrm>
              <a:off x="200278" y="1044233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2" name="Picture 11" descr="Icon&#10;&#10;Description automatically generated">
              <a:extLst>
                <a:ext uri="{FF2B5EF4-FFF2-40B4-BE49-F238E27FC236}">
                  <a16:creationId xmlns:a16="http://schemas.microsoft.com/office/drawing/2014/main" id="{B7516F3C-2A2A-4764-A553-15D1D3A6E2C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3863" y="1159761"/>
              <a:ext cx="453259" cy="453259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FD42E92-BC8F-4F12-94B2-1B580F2A7B63}"/>
              </a:ext>
            </a:extLst>
          </p:cNvPr>
          <p:cNvSpPr/>
          <p:nvPr/>
        </p:nvSpPr>
        <p:spPr>
          <a:xfrm>
            <a:off x="226426" y="1914443"/>
            <a:ext cx="7896244" cy="50723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Are they feeling lonely and isolated?</a:t>
            </a:r>
          </a:p>
        </p:txBody>
      </p:sp>
      <p:grpSp>
        <p:nvGrpSpPr>
          <p:cNvPr id="3" name="Group 2" descr="A person sat on a stool">
            <a:extLst>
              <a:ext uri="{FF2B5EF4-FFF2-40B4-BE49-F238E27FC236}">
                <a16:creationId xmlns:a16="http://schemas.microsoft.com/office/drawing/2014/main" id="{50D630AB-6575-4AF7-B0E4-08CE92A829DA}"/>
              </a:ext>
            </a:extLst>
          </p:cNvPr>
          <p:cNvGrpSpPr/>
          <p:nvPr/>
        </p:nvGrpSpPr>
        <p:grpSpPr>
          <a:xfrm>
            <a:off x="8223721" y="1819905"/>
            <a:ext cx="720000" cy="720000"/>
            <a:chOff x="7985288" y="2061687"/>
            <a:chExt cx="720000" cy="72000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AE2B5C8C-9DAD-46B4-A6AD-78DC5B9762C1}"/>
                </a:ext>
              </a:extLst>
            </p:cNvPr>
            <p:cNvSpPr/>
            <p:nvPr/>
          </p:nvSpPr>
          <p:spPr>
            <a:xfrm>
              <a:off x="7985288" y="2061687"/>
              <a:ext cx="720000" cy="720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6" name="Picture 15" descr="Icon&#10;&#10;Description automatically generated">
              <a:extLst>
                <a:ext uri="{FF2B5EF4-FFF2-40B4-BE49-F238E27FC236}">
                  <a16:creationId xmlns:a16="http://schemas.microsoft.com/office/drawing/2014/main" id="{E7D4F697-0989-412A-BB32-52F73DC1EE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33253" y="2196425"/>
              <a:ext cx="424070" cy="42407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4EF66FD0-90FF-489B-82FA-EB397398F46B}"/>
              </a:ext>
            </a:extLst>
          </p:cNvPr>
          <p:cNvSpPr txBox="1"/>
          <p:nvPr/>
        </p:nvSpPr>
        <p:spPr>
          <a:xfrm>
            <a:off x="3214260" y="5501291"/>
            <a:ext cx="5750228" cy="1021556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For more information, or if you have any questions, please contact Ayeesha Qureshi, Project Manager Ayeesha.Qureshi@bradford.nhs.uk </a:t>
            </a:r>
          </a:p>
        </p:txBody>
      </p:sp>
      <p:grpSp>
        <p:nvGrpSpPr>
          <p:cNvPr id="9" name="Group 8" descr="A checklist and pen">
            <a:extLst>
              <a:ext uri="{FF2B5EF4-FFF2-40B4-BE49-F238E27FC236}">
                <a16:creationId xmlns:a16="http://schemas.microsoft.com/office/drawing/2014/main" id="{0589F176-B622-41FE-B4E3-70B7F1F82F23}"/>
              </a:ext>
            </a:extLst>
          </p:cNvPr>
          <p:cNvGrpSpPr/>
          <p:nvPr/>
        </p:nvGrpSpPr>
        <p:grpSpPr>
          <a:xfrm>
            <a:off x="8240663" y="3350070"/>
            <a:ext cx="720000" cy="720000"/>
            <a:chOff x="206309" y="2539294"/>
            <a:chExt cx="720000" cy="720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4FECA4F-841F-4693-9FE9-D80E02A11F78}"/>
                </a:ext>
              </a:extLst>
            </p:cNvPr>
            <p:cNvSpPr/>
            <p:nvPr/>
          </p:nvSpPr>
          <p:spPr>
            <a:xfrm>
              <a:off x="206309" y="2539294"/>
              <a:ext cx="720000" cy="720000"/>
            </a:xfrm>
            <a:prstGeom prst="ellipse">
              <a:avLst/>
            </a:prstGeom>
            <a:solidFill>
              <a:srgbClr val="E624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0" name="Picture 19" descr="A picture containing graphical user interface&#10;&#10;Description automatically generated">
              <a:extLst>
                <a:ext uri="{FF2B5EF4-FFF2-40B4-BE49-F238E27FC236}">
                  <a16:creationId xmlns:a16="http://schemas.microsoft.com/office/drawing/2014/main" id="{4ADFBC34-F747-4539-ACDD-ECA6379660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736" y="2677255"/>
              <a:ext cx="452376" cy="452376"/>
            </a:xfrm>
            <a:prstGeom prst="rect">
              <a:avLst/>
            </a:prstGeom>
          </p:spPr>
        </p:pic>
      </p:grp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B7266440-CA9C-49D4-B4F2-B8E75D6DCD03}"/>
              </a:ext>
            </a:extLst>
          </p:cNvPr>
          <p:cNvSpPr/>
          <p:nvPr/>
        </p:nvSpPr>
        <p:spPr>
          <a:xfrm>
            <a:off x="179512" y="4199818"/>
            <a:ext cx="2855236" cy="252254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Our Service can offer support for: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Self Care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Financial Advice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Housing Advice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Safe and Sound Referral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Mental Health and Social Services Input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6CIT &amp; Bloods  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09B83FC-F2C2-40F6-9929-3974C4FB6DFA}"/>
              </a:ext>
            </a:extLst>
          </p:cNvPr>
          <p:cNvSpPr/>
          <p:nvPr/>
        </p:nvSpPr>
        <p:spPr>
          <a:xfrm>
            <a:off x="1043097" y="2645674"/>
            <a:ext cx="7921391" cy="507239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Are they coded as “moderate” Frailty and still independently living at home?</a:t>
            </a:r>
          </a:p>
        </p:txBody>
      </p:sp>
      <p:sp>
        <p:nvSpPr>
          <p:cNvPr id="22" name="Oval 21" descr="a house">
            <a:extLst>
              <a:ext uri="{FF2B5EF4-FFF2-40B4-BE49-F238E27FC236}">
                <a16:creationId xmlns:a16="http://schemas.microsoft.com/office/drawing/2014/main" id="{211A4CFB-21F4-48FE-A22C-57F85C211183}"/>
              </a:ext>
            </a:extLst>
          </p:cNvPr>
          <p:cNvSpPr/>
          <p:nvPr/>
        </p:nvSpPr>
        <p:spPr>
          <a:xfrm>
            <a:off x="179512" y="2539711"/>
            <a:ext cx="720000" cy="720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 descr="house icon">
            <a:extLst>
              <a:ext uri="{FF2B5EF4-FFF2-40B4-BE49-F238E27FC236}">
                <a16:creationId xmlns:a16="http://schemas.microsoft.com/office/drawing/2014/main" id="{D43A19F2-B9AA-4AB6-B4AA-54245DCC686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76" y="2638608"/>
            <a:ext cx="486480" cy="48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126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BDCF696-DABC-1A60-E2CD-7E035901BF73}"/>
              </a:ext>
            </a:extLst>
          </p:cNvPr>
          <p:cNvSpPr/>
          <p:nvPr/>
        </p:nvSpPr>
        <p:spPr>
          <a:xfrm>
            <a:off x="174768" y="443830"/>
            <a:ext cx="4266000" cy="4616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PACT Care Coordinators </a:t>
            </a:r>
          </a:p>
        </p:txBody>
      </p:sp>
      <p:grpSp>
        <p:nvGrpSpPr>
          <p:cNvPr id="10" name="Group 9" descr="green text box with images of Jo Sykes and Kelly Robson">
            <a:extLst>
              <a:ext uri="{FF2B5EF4-FFF2-40B4-BE49-F238E27FC236}">
                <a16:creationId xmlns:a16="http://schemas.microsoft.com/office/drawing/2014/main" id="{F3A0DB10-FF3C-27FA-FF2A-3C712A47E8D6}"/>
              </a:ext>
            </a:extLst>
          </p:cNvPr>
          <p:cNvGrpSpPr/>
          <p:nvPr/>
        </p:nvGrpSpPr>
        <p:grpSpPr>
          <a:xfrm>
            <a:off x="166005" y="1032847"/>
            <a:ext cx="4240907" cy="2354493"/>
            <a:chOff x="174768" y="1329611"/>
            <a:chExt cx="4240907" cy="2354493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FE382DF4-8E6B-0CB7-6F1E-B1B61513F162}"/>
                </a:ext>
              </a:extLst>
            </p:cNvPr>
            <p:cNvSpPr/>
            <p:nvPr/>
          </p:nvSpPr>
          <p:spPr>
            <a:xfrm>
              <a:off x="174768" y="1329611"/>
              <a:ext cx="4240907" cy="2354493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dirty="0"/>
            </a:p>
          </p:txBody>
        </p:sp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CCBD6810-2060-27B3-1973-BBE4DA50A7D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09" t="13554" r="62830" b="22547"/>
            <a:stretch/>
          </p:blipFill>
          <p:spPr bwMode="auto">
            <a:xfrm>
              <a:off x="486235" y="1490492"/>
              <a:ext cx="1404000" cy="17996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>
              <a:extLst>
                <a:ext uri="{FF2B5EF4-FFF2-40B4-BE49-F238E27FC236}">
                  <a16:creationId xmlns:a16="http://schemas.microsoft.com/office/drawing/2014/main" id="{D90847D7-F67D-50A1-D9F4-64392576B24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618" t="9944" r="65143" b="42699"/>
            <a:stretch/>
          </p:blipFill>
          <p:spPr bwMode="auto">
            <a:xfrm>
              <a:off x="2624595" y="1490492"/>
              <a:ext cx="1407566" cy="17862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D3907B9-F9D1-E1C1-65FA-9810F696420E}"/>
                </a:ext>
              </a:extLst>
            </p:cNvPr>
            <p:cNvSpPr txBox="1"/>
            <p:nvPr/>
          </p:nvSpPr>
          <p:spPr>
            <a:xfrm>
              <a:off x="716439" y="3290163"/>
              <a:ext cx="9422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</a:rPr>
                <a:t>Jo Sykes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E0DBCEC-A44A-9FD8-5820-02E1802B0B89}"/>
                </a:ext>
              </a:extLst>
            </p:cNvPr>
            <p:cNvSpPr txBox="1"/>
            <p:nvPr/>
          </p:nvSpPr>
          <p:spPr>
            <a:xfrm>
              <a:off x="2656913" y="3281246"/>
              <a:ext cx="13752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</a:rPr>
                <a:t>Kelly Robson</a:t>
              </a:r>
            </a:p>
          </p:txBody>
        </p:sp>
      </p:grp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7760037-899D-23E3-03D5-FF2B4714A012}"/>
              </a:ext>
            </a:extLst>
          </p:cNvPr>
          <p:cNvSpPr/>
          <p:nvPr/>
        </p:nvSpPr>
        <p:spPr>
          <a:xfrm>
            <a:off x="166004" y="3514692"/>
            <a:ext cx="4240490" cy="4616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Housebound Visiting Team</a:t>
            </a:r>
          </a:p>
        </p:txBody>
      </p:sp>
      <p:grpSp>
        <p:nvGrpSpPr>
          <p:cNvPr id="11" name="Group 10" descr="green text box">
            <a:extLst>
              <a:ext uri="{FF2B5EF4-FFF2-40B4-BE49-F238E27FC236}">
                <a16:creationId xmlns:a16="http://schemas.microsoft.com/office/drawing/2014/main" id="{8BE3487D-6AE9-EB65-5AE8-99FF0A73A15D}"/>
              </a:ext>
            </a:extLst>
          </p:cNvPr>
          <p:cNvGrpSpPr/>
          <p:nvPr/>
        </p:nvGrpSpPr>
        <p:grpSpPr>
          <a:xfrm>
            <a:off x="166004" y="4103709"/>
            <a:ext cx="4240907" cy="2587377"/>
            <a:chOff x="174768" y="1329611"/>
            <a:chExt cx="4240907" cy="2587377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EB93723E-9E3F-52FA-4B66-DF3BFBCFFB1D}"/>
                </a:ext>
              </a:extLst>
            </p:cNvPr>
            <p:cNvSpPr/>
            <p:nvPr/>
          </p:nvSpPr>
          <p:spPr>
            <a:xfrm>
              <a:off x="174768" y="1329611"/>
              <a:ext cx="4240907" cy="2587377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7389771-3E1A-A08B-3764-017A5304153A}"/>
                </a:ext>
              </a:extLst>
            </p:cNvPr>
            <p:cNvSpPr txBox="1"/>
            <p:nvPr/>
          </p:nvSpPr>
          <p:spPr>
            <a:xfrm>
              <a:off x="321590" y="3247842"/>
              <a:ext cx="173194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Rebecca Walters</a:t>
              </a:r>
            </a:p>
            <a:p>
              <a:pPr algn="ctr"/>
              <a:r>
                <a:rPr lang="en-GB" dirty="0">
                  <a:solidFill>
                    <a:schemeClr val="bg1"/>
                  </a:solidFill>
                </a:rPr>
                <a:t>(Clinical Lead)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D1209DA-5F68-9ECD-9F1D-AE0F543DA497}"/>
                </a:ext>
              </a:extLst>
            </p:cNvPr>
            <p:cNvSpPr txBox="1"/>
            <p:nvPr/>
          </p:nvSpPr>
          <p:spPr>
            <a:xfrm>
              <a:off x="2590101" y="3189999"/>
              <a:ext cx="14420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</a:rPr>
                <a:t>Kelly Manson</a:t>
              </a:r>
            </a:p>
          </p:txBody>
        </p:sp>
      </p:grpSp>
      <p:pic>
        <p:nvPicPr>
          <p:cNvPr id="1030" name="Picture 6" descr="Rebecca WAlters">
            <a:extLst>
              <a:ext uri="{FF2B5EF4-FFF2-40B4-BE49-F238E27FC236}">
                <a16:creationId xmlns:a16="http://schemas.microsoft.com/office/drawing/2014/main" id="{09EB0951-8840-2CED-1173-564714A497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4" t="15709" r="63378" b="25238"/>
          <a:stretch/>
        </p:blipFill>
        <p:spPr bwMode="auto">
          <a:xfrm>
            <a:off x="477472" y="4280289"/>
            <a:ext cx="1402655" cy="171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Kelly Manson">
            <a:extLst>
              <a:ext uri="{FF2B5EF4-FFF2-40B4-BE49-F238E27FC236}">
                <a16:creationId xmlns:a16="http://schemas.microsoft.com/office/drawing/2014/main" id="{5F5F937C-09B9-61C7-E920-33459FDB48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0" t="16018" r="62333" b="24930"/>
          <a:stretch/>
        </p:blipFill>
        <p:spPr bwMode="auto">
          <a:xfrm>
            <a:off x="2593926" y="4285800"/>
            <a:ext cx="1416885" cy="1689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5" name="Group 24" descr="Green text box with images of Ayeesha Qureshi and Denise Mitchell">
            <a:extLst>
              <a:ext uri="{FF2B5EF4-FFF2-40B4-BE49-F238E27FC236}">
                <a16:creationId xmlns:a16="http://schemas.microsoft.com/office/drawing/2014/main" id="{12AAB9AD-EAB2-E841-EB96-6500276E4139}"/>
              </a:ext>
            </a:extLst>
          </p:cNvPr>
          <p:cNvGrpSpPr/>
          <p:nvPr/>
        </p:nvGrpSpPr>
        <p:grpSpPr>
          <a:xfrm>
            <a:off x="4679754" y="3874952"/>
            <a:ext cx="4262526" cy="2791862"/>
            <a:chOff x="4652796" y="2251853"/>
            <a:chExt cx="4262526" cy="2791862"/>
          </a:xfrm>
        </p:grpSpPr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D7FBC774-CAD2-1326-A212-F3B049BA59D3}"/>
                </a:ext>
              </a:extLst>
            </p:cNvPr>
            <p:cNvSpPr/>
            <p:nvPr/>
          </p:nvSpPr>
          <p:spPr>
            <a:xfrm>
              <a:off x="4652796" y="2251853"/>
              <a:ext cx="4240490" cy="46166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HR Team</a:t>
              </a: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CDDC919E-1B07-BE61-C791-6422C5E0C39F}"/>
                </a:ext>
              </a:extLst>
            </p:cNvPr>
            <p:cNvGrpSpPr/>
            <p:nvPr/>
          </p:nvGrpSpPr>
          <p:grpSpPr>
            <a:xfrm>
              <a:off x="4674415" y="2803758"/>
              <a:ext cx="4240907" cy="2239957"/>
              <a:chOff x="174768" y="1677031"/>
              <a:chExt cx="4240907" cy="2239957"/>
            </a:xfrm>
          </p:grpSpPr>
          <p:sp>
            <p:nvSpPr>
              <p:cNvPr id="30" name="Rectangle: Rounded Corners 29">
                <a:extLst>
                  <a:ext uri="{FF2B5EF4-FFF2-40B4-BE49-F238E27FC236}">
                    <a16:creationId xmlns:a16="http://schemas.microsoft.com/office/drawing/2014/main" id="{45B59748-D263-E000-13E0-66BA840C40AD}"/>
                  </a:ext>
                </a:extLst>
              </p:cNvPr>
              <p:cNvSpPr/>
              <p:nvPr/>
            </p:nvSpPr>
            <p:spPr>
              <a:xfrm>
                <a:off x="174768" y="1677031"/>
                <a:ext cx="4240907" cy="2239957"/>
              </a:xfrm>
              <a:prstGeom prst="round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2EB62A2B-803C-3F71-AD04-58E072628A8F}"/>
                  </a:ext>
                </a:extLst>
              </p:cNvPr>
              <p:cNvSpPr txBox="1"/>
              <p:nvPr/>
            </p:nvSpPr>
            <p:spPr>
              <a:xfrm>
                <a:off x="310180" y="3494580"/>
                <a:ext cx="17547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dirty="0">
                    <a:solidFill>
                      <a:schemeClr val="bg1"/>
                    </a:solidFill>
                  </a:rPr>
                  <a:t>Ayeesha Qureshi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80C60FD-34C4-1EC9-E920-73D823BA9E17}"/>
                  </a:ext>
                </a:extLst>
              </p:cNvPr>
              <p:cNvSpPr txBox="1"/>
              <p:nvPr/>
            </p:nvSpPr>
            <p:spPr>
              <a:xfrm>
                <a:off x="2604615" y="3494580"/>
                <a:ext cx="16934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>
                    <a:solidFill>
                      <a:schemeClr val="bg1"/>
                    </a:solidFill>
                  </a:rPr>
                  <a:t>Denise Mitchell </a:t>
                </a:r>
              </a:p>
            </p:txBody>
          </p:sp>
        </p:grpSp>
        <p:pic>
          <p:nvPicPr>
            <p:cNvPr id="28" name="Picture 10">
              <a:extLst>
                <a:ext uri="{FF2B5EF4-FFF2-40B4-BE49-F238E27FC236}">
                  <a16:creationId xmlns:a16="http://schemas.microsoft.com/office/drawing/2014/main" id="{152F3ED4-2D8D-973F-D52F-EE1F34064F5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77" t="8756" r="63587" b="28419"/>
            <a:stretch/>
          </p:blipFill>
          <p:spPr bwMode="auto">
            <a:xfrm>
              <a:off x="7224548" y="2980880"/>
              <a:ext cx="1441980" cy="16912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12">
              <a:extLst>
                <a:ext uri="{FF2B5EF4-FFF2-40B4-BE49-F238E27FC236}">
                  <a16:creationId xmlns:a16="http://schemas.microsoft.com/office/drawing/2014/main" id="{A351A6A2-6124-22A4-C969-47C0EACBDAB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98" t="12320" r="66718" b="21285"/>
            <a:stretch/>
          </p:blipFill>
          <p:spPr bwMode="auto">
            <a:xfrm>
              <a:off x="4966225" y="2980880"/>
              <a:ext cx="1441980" cy="16912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3" name="Title 32">
            <a:extLst>
              <a:ext uri="{FF2B5EF4-FFF2-40B4-BE49-F238E27FC236}">
                <a16:creationId xmlns:a16="http://schemas.microsoft.com/office/drawing/2014/main" id="{24C179F0-57DA-7937-8F75-5B0459013F2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601677" y="957944"/>
            <a:ext cx="4266000" cy="1261628"/>
          </a:xfrm>
          <a:prstGeom prst="round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5LE PACT &amp; HBVT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Who Are We?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9692E47-B5D4-0A38-D2EE-0005C56BF09E}"/>
              </a:ext>
            </a:extLst>
          </p:cNvPr>
          <p:cNvSpPr txBox="1"/>
          <p:nvPr/>
        </p:nvSpPr>
        <p:spPr>
          <a:xfrm>
            <a:off x="4673600" y="2456689"/>
            <a:ext cx="4240491" cy="1328023"/>
          </a:xfrm>
          <a:prstGeom prst="roundRect">
            <a:avLst/>
          </a:prstGeom>
          <a:solidFill>
            <a:srgbClr val="E62438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If you have any questions regarding the PACT Service, please do not hesitate to contact any member of the team for more information!</a:t>
            </a:r>
          </a:p>
        </p:txBody>
      </p:sp>
      <p:pic>
        <p:nvPicPr>
          <p:cNvPr id="36" name="Picture 35" descr="Five Lane Community Partnership">
            <a:extLst>
              <a:ext uri="{FF2B5EF4-FFF2-40B4-BE49-F238E27FC236}">
                <a16:creationId xmlns:a16="http://schemas.microsoft.com/office/drawing/2014/main" id="{218F170C-6FF8-D1B5-09C7-E24EFA548D8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302" y="134536"/>
            <a:ext cx="2238375" cy="704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1354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</TotalTime>
  <Words>201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The PACT Offering </vt:lpstr>
      <vt:lpstr>5LE PACT &amp; HBVT Who Are We?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Qureshi Ayeesha</dc:creator>
  <cp:lastModifiedBy>Amy Griffiths</cp:lastModifiedBy>
  <cp:revision>11</cp:revision>
  <dcterms:created xsi:type="dcterms:W3CDTF">2023-01-19T13:01:04Z</dcterms:created>
  <dcterms:modified xsi:type="dcterms:W3CDTF">2024-04-03T11:24:39Z</dcterms:modified>
</cp:coreProperties>
</file>